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77" r:id="rId2"/>
    <p:sldId id="438" r:id="rId3"/>
    <p:sldId id="515" r:id="rId4"/>
    <p:sldId id="516" r:id="rId5"/>
    <p:sldId id="453" r:id="rId6"/>
    <p:sldId id="484" r:id="rId7"/>
    <p:sldId id="473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7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0" autoAdjust="0"/>
    <p:restoredTop sz="71245" autoAdjust="0"/>
  </p:normalViewPr>
  <p:slideViewPr>
    <p:cSldViewPr>
      <p:cViewPr varScale="1">
        <p:scale>
          <a:sx n="73" d="100"/>
          <a:sy n="73" d="100"/>
        </p:scale>
        <p:origin x="1050" y="6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2984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59032-E183-49FA-9CFB-52A88AA27D60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A5487D1-3EE7-4A96-8356-BEB5B747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C5115C-755F-41D0-8F90-77B56B4C8D6E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3C47B5-3792-4635-817D-8199EE837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CMO Group mission is</a:t>
            </a:r>
            <a:r>
              <a:rPr lang="en-US" sz="1400" baseline="0" dirty="0"/>
              <a:t> to help kids and families lead happier healthier lives using Smart Nutrition.</a:t>
            </a:r>
          </a:p>
          <a:p>
            <a:endParaRPr lang="en-US" sz="1400" baseline="0" dirty="0"/>
          </a:p>
          <a:p>
            <a:r>
              <a:rPr lang="en-US" sz="1400" baseline="0" dirty="0"/>
              <a:t>CMO Group is a collective of:</a:t>
            </a:r>
            <a:r>
              <a:rPr lang="en-US" sz="1400" dirty="0"/>
              <a:t> </a:t>
            </a:r>
          </a:p>
          <a:p>
            <a:r>
              <a:rPr lang="en-US" sz="1400" dirty="0"/>
              <a:t>·         RDs and researchers</a:t>
            </a:r>
          </a:p>
          <a:p>
            <a:r>
              <a:rPr lang="en-US" sz="1400" dirty="0"/>
              <a:t>·         Chefs – Put Delicious in Nutritious</a:t>
            </a:r>
          </a:p>
          <a:p>
            <a:r>
              <a:rPr lang="en-US" sz="1400" dirty="0"/>
              <a:t>·         Writers, videographers and an Editor Publisher</a:t>
            </a:r>
          </a:p>
          <a:p>
            <a:endParaRPr lang="en-US" sz="1400" dirty="0"/>
          </a:p>
          <a:p>
            <a:r>
              <a:rPr lang="en-US" sz="1400" dirty="0"/>
              <a:t>CMO Group works with:</a:t>
            </a:r>
          </a:p>
          <a:p>
            <a:r>
              <a:rPr lang="en-US" sz="1400" dirty="0"/>
              <a:t>·         5000 child care providers in MN, Utah, and Nebraska</a:t>
            </a:r>
          </a:p>
          <a:p>
            <a:r>
              <a:rPr lang="en-US" sz="1400" dirty="0"/>
              <a:t>·         Reach almost 200 school districts</a:t>
            </a:r>
            <a:r>
              <a:rPr lang="en-US" sz="1400" baseline="0" dirty="0"/>
              <a:t> in MN, Utah</a:t>
            </a:r>
            <a:endParaRPr lang="en-US" sz="1400" dirty="0"/>
          </a:p>
          <a:p>
            <a:r>
              <a:rPr lang="en-US" sz="1400" dirty="0"/>
              <a:t>·         Work with Cities – Fire, Police, Public Works </a:t>
            </a:r>
            <a:r>
              <a:rPr lang="mr-IN" sz="1400" dirty="0"/>
              <a:t>–</a:t>
            </a:r>
            <a:r>
              <a:rPr lang="en-US" sz="1400" dirty="0"/>
              <a:t> teaching nutritional strategies to be safer on the job, more pain free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·         </a:t>
            </a:r>
            <a:r>
              <a:rPr lang="en-US" sz="1400" baseline="0" dirty="0" err="1"/>
              <a:t>twincities</a:t>
            </a:r>
            <a:r>
              <a:rPr lang="en-US" sz="1400" baseline="0" dirty="0"/>
              <a:t> </a:t>
            </a:r>
            <a:r>
              <a:rPr lang="en-US" sz="1400" dirty="0"/>
              <a:t>YMCA as</a:t>
            </a:r>
            <a:r>
              <a:rPr lang="en-US" sz="1400" baseline="0" dirty="0"/>
              <a:t> their </a:t>
            </a:r>
            <a:r>
              <a:rPr lang="en-US" sz="1400" dirty="0"/>
              <a:t>nutritional partner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·         Companies/Corporations</a:t>
            </a:r>
            <a:r>
              <a:rPr lang="mr-IN" sz="1400" dirty="0"/>
              <a:t>–</a:t>
            </a:r>
            <a:r>
              <a:rPr lang="en-US" sz="1400" dirty="0"/>
              <a:t> teaching nutritional strategies to improve quality</a:t>
            </a:r>
            <a:r>
              <a:rPr lang="en-US" sz="1400" baseline="0" dirty="0"/>
              <a:t> of life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As a Wellness Champion, you have more influence than you may realize.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you get a chance to make a truly life changing effect on your friends, your family and yourself? 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here to be a resource for you  -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help you and your peers  learn what to do to be proactive with your nutrition through our classes and workbooks.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provide 5 things in our classes – 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1.)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hour presentation on a selected topic (Reduce Stress,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Workbook discussion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2.)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articles on topic, 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3.)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a cooking demo – show how easy it can be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4.)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recipes related to topic 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5.)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recipes – experience how great food can taste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6.)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plan – help get started taking action</a:t>
            </a:r>
          </a:p>
          <a:p>
            <a:pPr lvl="0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OUT FOOD SAMPLE – BRIEF TALK ABOUT WHAT THEY’RE EATING – TASTE GREAT &amp; HEALTH BENEFITS – (GIVE THEM MINI EXPERIENCE OF A CLASS)</a:t>
            </a:r>
          </a:p>
          <a:p>
            <a:pPr lvl="0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our champions and your messages will truly be a life changer for your friends, your family and especially yourself.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7B5-3792-4635-817D-8199EE8370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908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9" y="375407"/>
            <a:ext cx="9131417" cy="76200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vo" panose="02000000000000000000" pitchFamily="2" charset="0"/>
                <a:ea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accent1">
                    <a:lumMod val="75000"/>
                  </a:schemeClr>
                </a:solidFill>
                <a:latin typeface="Futura Md BT" panose="020B0802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4000" cy="627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6172200"/>
            <a:ext cx="1760989" cy="6277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629400" y="6477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57A1E"/>
                </a:solidFill>
                <a:latin typeface="Futura Md BT" panose="020B0802020204020204" pitchFamily="34" charset="0"/>
              </a:rPr>
              <a:t>chefmarshallobrien.com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59D2-D12D-435B-904B-8F99A1F58D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39DD-19A1-4A6F-899D-E3144ACFE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387614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vo" panose="02000000000000000000" pitchFamily="2" charset="0"/>
                <a:ea typeface="Arvo" panose="02000000000000000000" pitchFamily="2" charset="0"/>
              </a:rPr>
              <a:t>Improving Your Metabolism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638169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F57A1E"/>
                </a:solidFill>
                <a:latin typeface="Arial"/>
                <a:cs typeface="Arial"/>
              </a:rPr>
              <a:t>chefmarshallobrien.com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9" name="Picture 8" descr="LOGO CMO Group no banner Vector 12301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8154" b="9818"/>
          <a:stretch/>
        </p:blipFill>
        <p:spPr>
          <a:xfrm>
            <a:off x="228600" y="6019800"/>
            <a:ext cx="2052735" cy="676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374576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Foods to Reduce Stress</a:t>
            </a:r>
          </a:p>
        </p:txBody>
      </p:sp>
      <p:pic>
        <p:nvPicPr>
          <p:cNvPr id="16" name="Picture 2" descr="C:\Users\Chef\Documents\Programs\Corp Wellness - SEfWB\twitter_logo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862850"/>
            <a:ext cx="537949" cy="535260"/>
          </a:xfrm>
          <a:prstGeom prst="rect">
            <a:avLst/>
          </a:prstGeom>
          <a:noFill/>
        </p:spPr>
      </p:pic>
      <p:pic>
        <p:nvPicPr>
          <p:cNvPr id="20" name="Picture 3" descr="C:\Users\Chef\Documents\Programs\Corp Wellness - SEfWB\fb_icon_325x3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5862850"/>
            <a:ext cx="537950" cy="53795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5862850"/>
            <a:ext cx="536846" cy="5368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"/>
            <a:ext cx="9163050" cy="5733707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-378976"/>
            <a:ext cx="9144000" cy="6093976"/>
          </a:xfrm>
          <a:prstGeom prst="rect">
            <a:avLst/>
          </a:prstGeom>
          <a:blipFill dpi="0" rotWithShape="1">
            <a:blip r:embed="rId7" cstate="print">
              <a:alphaModFix amt="1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71500" indent="-571500">
              <a:buFont typeface="Arial"/>
              <a:buChar char="•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14350" indent="-514350" algn="ctr">
              <a:buAutoNum type="arabicPeriod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514350" indent="-514350" algn="ctr">
              <a:buAutoNum type="arabicPeriod"/>
            </a:pP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58" y="2057400"/>
            <a:ext cx="909874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Getting Through the Day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with Energy to Spare</a:t>
            </a:r>
          </a:p>
        </p:txBody>
      </p:sp>
    </p:spTree>
    <p:extLst>
      <p:ext uri="{BB962C8B-B14F-4D97-AF65-F5344CB8AC3E}">
        <p14:creationId xmlns:p14="http://schemas.microsoft.com/office/powerpoint/2010/main" val="398366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" y="136019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About the Chef Marshall O’Brien Group</a:t>
            </a:r>
          </a:p>
        </p:txBody>
      </p:sp>
      <p:pic>
        <p:nvPicPr>
          <p:cNvPr id="11" name="Picture 10" descr="group-photo-small-600x43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28491"/>
          <a:stretch/>
        </p:blipFill>
        <p:spPr>
          <a:xfrm>
            <a:off x="0" y="3810000"/>
            <a:ext cx="4646951" cy="2362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63050" cy="121920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68069"/>
            <a:ext cx="883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About the Chef Marshall O’Brien Group</a:t>
            </a:r>
          </a:p>
        </p:txBody>
      </p:sp>
      <p:pic>
        <p:nvPicPr>
          <p:cNvPr id="2" name="Picture 1" descr="chef marshall speak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5302" r="3399" b="4699"/>
          <a:stretch/>
        </p:blipFill>
        <p:spPr>
          <a:xfrm>
            <a:off x="4648200" y="1455437"/>
            <a:ext cx="4495800" cy="2342263"/>
          </a:xfrm>
          <a:prstGeom prst="rect">
            <a:avLst/>
          </a:prstGeom>
        </p:spPr>
      </p:pic>
      <p:pic>
        <p:nvPicPr>
          <p:cNvPr id="9" name="Picture 8" descr="Innovator Award Bad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800600" cy="2362200"/>
          </a:xfrm>
          <a:prstGeom prst="rect">
            <a:avLst/>
          </a:prstGeom>
        </p:spPr>
      </p:pic>
      <p:pic>
        <p:nvPicPr>
          <p:cNvPr id="3" name="Picture 2" descr="fox9 screen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" b="19173"/>
          <a:stretch/>
        </p:blipFill>
        <p:spPr>
          <a:xfrm>
            <a:off x="4648200" y="3733800"/>
            <a:ext cx="4495800" cy="24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6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al food.jpg"/>
          <p:cNvPicPr>
            <a:picLocks noChangeAspect="1"/>
          </p:cNvPicPr>
          <p:nvPr/>
        </p:nvPicPr>
        <p:blipFill rotWithShape="1">
          <a:blip r:embed="rId3" cstate="print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" t="1643" r="7521" b="2703"/>
          <a:stretch/>
        </p:blipFill>
        <p:spPr>
          <a:xfrm>
            <a:off x="-69850" y="422147"/>
            <a:ext cx="9144000" cy="6435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850" y="1054750"/>
            <a:ext cx="911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endParaRPr lang="en-US" sz="3000" b="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3000" b="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3000" b="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3000" b="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3000" b="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63050" cy="121920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5657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Changing the Health Paradigm</a:t>
            </a:r>
            <a:endParaRPr lang="en-US" sz="3800" b="1" dirty="0">
              <a:solidFill>
                <a:schemeClr val="bg1"/>
              </a:solidFill>
              <a:latin typeface="Arial"/>
              <a:ea typeface="Arvo" panose="02000000000000000000" pitchFamily="2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As a Wellness Champion, you have more influence than you may realize.</a:t>
            </a:r>
          </a:p>
        </p:txBody>
      </p:sp>
    </p:spTree>
    <p:extLst>
      <p:ext uri="{BB962C8B-B14F-4D97-AF65-F5344CB8AC3E}">
        <p14:creationId xmlns:p14="http://schemas.microsoft.com/office/powerpoint/2010/main" val="225720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63050" cy="121920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7291"/>
            <a:ext cx="88392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vo" panose="02000000000000000000" pitchFamily="2" charset="0"/>
                <a:cs typeface="Arial" panose="020B0604020202020204" pitchFamily="34" charset="0"/>
              </a:rPr>
              <a:t>Smart Nutrition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6100" y="670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2700" y="638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8" name="Picture 7" descr="Presentation set u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368800" cy="3276600"/>
          </a:xfrm>
          <a:prstGeom prst="rect">
            <a:avLst/>
          </a:prstGeom>
        </p:spPr>
      </p:pic>
      <p:pic>
        <p:nvPicPr>
          <p:cNvPr id="9" name="Picture 8" descr="adazing-mockup-1050576152872047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1489"/>
            <a:ext cx="4100688" cy="3874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	Classes					Smart Nutrition </a:t>
            </a:r>
          </a:p>
          <a:p>
            <a:pPr algn="ctr"/>
            <a:r>
              <a:rPr lang="en-US" sz="3600" b="1" dirty="0"/>
              <a:t>									Workbook</a:t>
            </a:r>
          </a:p>
        </p:txBody>
      </p:sp>
    </p:spTree>
    <p:extLst>
      <p:ext uri="{BB962C8B-B14F-4D97-AF65-F5344CB8AC3E}">
        <p14:creationId xmlns:p14="http://schemas.microsoft.com/office/powerpoint/2010/main" val="178910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63050" cy="121920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66100" y="670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2700" y="638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9" name="Picture 8" descr="Presentation set u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209800"/>
            <a:ext cx="43688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2351544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1 hour presentation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Topic articles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Cooking demonstration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Recipes to take home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Food samples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Action Plan to get started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7291"/>
            <a:ext cx="88392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vo" panose="02000000000000000000" pitchFamily="2" charset="0"/>
                <a:cs typeface="Arial" panose="020B0604020202020204" pitchFamily="34" charset="0"/>
              </a:rPr>
              <a:t>Smart Nutrition 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822" y="1334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 components to Smart Nutrition classes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first time attendees receive Smart Nutrition workbook</a:t>
            </a:r>
          </a:p>
        </p:txBody>
      </p:sp>
    </p:spTree>
    <p:extLst>
      <p:ext uri="{BB962C8B-B14F-4D97-AF65-F5344CB8AC3E}">
        <p14:creationId xmlns:p14="http://schemas.microsoft.com/office/powerpoint/2010/main" val="31037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63050" cy="121920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8068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Changing the Health Paradigm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6100" y="670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2700" y="638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312420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You are the Champions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1114782"/>
            <a:ext cx="9144000" cy="6986527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/>
            </a:stretch>
          </a:blipFill>
        </p:spPr>
        <p:txBody>
          <a:bodyPr wrap="square" lIns="1828800">
            <a:spAutoFit/>
          </a:bodyPr>
          <a:lstStyle/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6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7825" y="1748909"/>
            <a:ext cx="5867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Thank you!  </a:t>
            </a: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r>
              <a:rPr lang="en-US" sz="2000" b="1" dirty="0">
                <a:latin typeface="Arial"/>
                <a:cs typeface="Arial"/>
              </a:rPr>
              <a:t>Follow us :</a:t>
            </a: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endParaRPr lang="en-US" sz="2000" b="1" dirty="0">
              <a:latin typeface="Arial"/>
              <a:cs typeface="Arial"/>
            </a:endParaRPr>
          </a:p>
          <a:p>
            <a:pPr marL="457200" indent="-457200" algn="ctr"/>
            <a:r>
              <a:rPr lang="en-US" sz="2000" b="1" dirty="0">
                <a:solidFill>
                  <a:srgbClr val="F57A1E"/>
                </a:solidFill>
                <a:latin typeface="Arial"/>
                <a:cs typeface="Arial"/>
              </a:rPr>
              <a:t>info@chefmarshallobrien.com</a:t>
            </a:r>
          </a:p>
          <a:p>
            <a:pPr marL="457200" indent="-457200" algn="ctr"/>
            <a:r>
              <a:rPr lang="en-US" sz="2800" b="1" dirty="0">
                <a:solidFill>
                  <a:srgbClr val="F57A1E"/>
                </a:solidFill>
                <a:latin typeface="Arial"/>
                <a:cs typeface="Arial"/>
              </a:rPr>
              <a:t>chefmarshallobrien.com</a:t>
            </a:r>
          </a:p>
          <a:p>
            <a:pPr marL="457200" indent="-457200" algn="ctr"/>
            <a:endParaRPr lang="en-US" sz="500" b="1" dirty="0">
              <a:latin typeface="Arial"/>
              <a:cs typeface="Arial"/>
            </a:endParaRPr>
          </a:p>
          <a:p>
            <a:pPr marL="457200" indent="-457200" algn="ctr"/>
            <a:endParaRPr lang="en-US" sz="500" b="1" dirty="0">
              <a:latin typeface="Arial"/>
              <a:cs typeface="Arial"/>
            </a:endParaRPr>
          </a:p>
        </p:txBody>
      </p:sp>
      <p:pic>
        <p:nvPicPr>
          <p:cNvPr id="9" name="Picture 8" descr="LOGO CMO Group no banner Vector 12301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8154" b="9818"/>
          <a:stretch/>
        </p:blipFill>
        <p:spPr>
          <a:xfrm>
            <a:off x="2209800" y="2895600"/>
            <a:ext cx="5029200" cy="1657292"/>
          </a:xfrm>
          <a:prstGeom prst="rect">
            <a:avLst/>
          </a:prstGeom>
        </p:spPr>
      </p:pic>
      <p:pic>
        <p:nvPicPr>
          <p:cNvPr id="8" name="Picture 2" descr="C:\Users\Chef\Documents\Programs\Corp Wellness - SEfWB\twitter_logo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334000"/>
            <a:ext cx="458917" cy="456623"/>
          </a:xfrm>
          <a:prstGeom prst="rect">
            <a:avLst/>
          </a:prstGeom>
          <a:noFill/>
        </p:spPr>
      </p:pic>
      <p:pic>
        <p:nvPicPr>
          <p:cNvPr id="12" name="Picture 3" descr="C:\Users\Chef\Documents\Programs\Corp Wellness - SEfWB\fb_icon_325x3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334762"/>
            <a:ext cx="458917" cy="458917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331" y="5334449"/>
            <a:ext cx="457976" cy="4579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63050" cy="121920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6806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ea typeface="Arvo" panose="02000000000000000000" pitchFamily="2" charset="0"/>
                <a:cs typeface="Arial"/>
              </a:rPr>
              <a:t>You Will Love the Way You Feel!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25" y="1219200"/>
            <a:ext cx="9144000" cy="5863144"/>
          </a:xfrm>
          <a:prstGeom prst="rect">
            <a:avLst/>
          </a:prstGeom>
          <a:blipFill dpi="0" rotWithShape="1">
            <a:blip r:embed="rId7" cstate="print">
              <a:alphaModFix amt="20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  <a:p>
            <a:pPr marL="457200" indent="-457200" algn="ctr"/>
            <a:endParaRPr lang="en-US" sz="2500" b="1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2554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44726</TotalTime>
  <Words>376</Words>
  <Application>Microsoft Office PowerPoint</Application>
  <PresentationFormat>On-screen Show (4:3)</PresentationFormat>
  <Paragraphs>115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Arvo</vt:lpstr>
      <vt:lpstr>Calibri</vt:lpstr>
      <vt:lpstr>Futura</vt:lpstr>
      <vt:lpstr>Futura Md BT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Chef</dc:creator>
  <cp:lastModifiedBy>Carol Grady</cp:lastModifiedBy>
  <cp:revision>442</cp:revision>
  <cp:lastPrinted>2019-08-27T16:22:38Z</cp:lastPrinted>
  <dcterms:created xsi:type="dcterms:W3CDTF">2014-08-21T15:10:41Z</dcterms:created>
  <dcterms:modified xsi:type="dcterms:W3CDTF">2019-09-04T14:53:29Z</dcterms:modified>
</cp:coreProperties>
</file>